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52" r:id="rId4"/>
    <p:sldId id="368" r:id="rId5"/>
    <p:sldId id="339" r:id="rId6"/>
    <p:sldId id="340" r:id="rId7"/>
    <p:sldId id="341" r:id="rId8"/>
    <p:sldId id="354" r:id="rId9"/>
    <p:sldId id="351" r:id="rId10"/>
    <p:sldId id="347" r:id="rId11"/>
    <p:sldId id="369" r:id="rId12"/>
    <p:sldId id="348" r:id="rId13"/>
    <p:sldId id="361" r:id="rId14"/>
    <p:sldId id="358" r:id="rId15"/>
    <p:sldId id="359" r:id="rId16"/>
    <p:sldId id="365" r:id="rId17"/>
    <p:sldId id="360" r:id="rId18"/>
    <p:sldId id="36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0152680"/>
        <c:axId val="330150328"/>
      </c:barChart>
      <c:catAx>
        <c:axId val="33015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0150328"/>
        <c:crosses val="autoZero"/>
        <c:auto val="1"/>
        <c:lblAlgn val="ctr"/>
        <c:lblOffset val="100"/>
        <c:noMultiLvlLbl val="0"/>
      </c:catAx>
      <c:valAx>
        <c:axId val="330150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015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Lemon/Milk light" panose="020B0303050302020204" pitchFamily="34" charset="0"/>
                <a:ea typeface="+mn-ea"/>
                <a:cs typeface="+mn-cs"/>
              </a:defRPr>
            </a:pPr>
            <a:r>
              <a:rPr lang="en-US">
                <a:latin typeface="Lemon/Milk light" panose="020B0303050302020204" pitchFamily="34" charset="0"/>
              </a:rPr>
              <a:t>Deficientes Intelectuais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BAA-424B-B0B6-50B981A8F76A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BAA-424B-B0B6-50B981A8F7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Lemon/Milk light" panose="020B03030503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Empregados</c:v>
                </c:pt>
                <c:pt idx="1">
                  <c:v>Desempregados</c:v>
                </c:pt>
              </c:strCache>
            </c:strRef>
          </c:cat>
          <c:val>
            <c:numRef>
              <c:f>Planilha1!$B$2:$B$3</c:f>
              <c:numCache>
                <c:formatCode>#,##0</c:formatCode>
                <c:ptCount val="2"/>
                <c:pt idx="0">
                  <c:v>403255</c:v>
                </c:pt>
                <c:pt idx="1">
                  <c:v>45000000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E7-4911-8F9B-1EB9BAFCF46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emon/Milk light" panose="020B03030503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0151112"/>
        <c:axId val="330151896"/>
      </c:barChart>
      <c:catAx>
        <c:axId val="330151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0151896"/>
        <c:crosses val="autoZero"/>
        <c:auto val="1"/>
        <c:lblAlgn val="ctr"/>
        <c:lblOffset val="100"/>
        <c:noMultiLvlLbl val="0"/>
      </c:catAx>
      <c:valAx>
        <c:axId val="330151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0151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2778072"/>
        <c:axId val="332780816"/>
      </c:barChart>
      <c:catAx>
        <c:axId val="33277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80816"/>
        <c:crosses val="autoZero"/>
        <c:auto val="1"/>
        <c:lblAlgn val="ctr"/>
        <c:lblOffset val="100"/>
        <c:noMultiLvlLbl val="0"/>
      </c:catAx>
      <c:valAx>
        <c:axId val="33278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78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2782384"/>
        <c:axId val="332778856"/>
      </c:barChart>
      <c:catAx>
        <c:axId val="33278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78856"/>
        <c:crosses val="autoZero"/>
        <c:auto val="1"/>
        <c:lblAlgn val="ctr"/>
        <c:lblOffset val="100"/>
        <c:noMultiLvlLbl val="0"/>
      </c:catAx>
      <c:valAx>
        <c:axId val="332778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8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2784344"/>
        <c:axId val="332784736"/>
      </c:barChart>
      <c:catAx>
        <c:axId val="332784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84736"/>
        <c:crosses val="autoZero"/>
        <c:auto val="1"/>
        <c:lblAlgn val="ctr"/>
        <c:lblOffset val="100"/>
        <c:noMultiLvlLbl val="0"/>
      </c:catAx>
      <c:valAx>
        <c:axId val="33278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84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Elaborar um bom currículo</c:v>
                </c:pt>
                <c:pt idx="1">
                  <c:v>Não encontrar a vaga ideal</c:v>
                </c:pt>
                <c:pt idx="2">
                  <c:v>Sites que cobram taxas</c:v>
                </c:pt>
                <c:pt idx="3">
                  <c:v>Não sabem onde procurar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0.24</c:v>
                </c:pt>
                <c:pt idx="1">
                  <c:v>0.31</c:v>
                </c:pt>
                <c:pt idx="2">
                  <c:v>0.32</c:v>
                </c:pt>
                <c:pt idx="3">
                  <c:v>0.13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2777288"/>
        <c:axId val="332783168"/>
      </c:barChart>
      <c:catAx>
        <c:axId val="332777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83168"/>
        <c:crosses val="autoZero"/>
        <c:auto val="1"/>
        <c:lblAlgn val="ctr"/>
        <c:lblOffset val="100"/>
        <c:noMultiLvlLbl val="0"/>
      </c:catAx>
      <c:valAx>
        <c:axId val="33278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777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Falta de acessibilidade na empresa</c:v>
                </c:pt>
                <c:pt idx="1">
                  <c:v>Baixa qualificação dos profissionais com deficiência</c:v>
                </c:pt>
                <c:pt idx="2">
                  <c:v>Dificuldade em estabelecer vagas para PCD</c:v>
                </c:pt>
                <c:pt idx="3">
                  <c:v>Falta de banco de currículos</c:v>
                </c:pt>
              </c:strCache>
            </c:strRef>
          </c:cat>
          <c:val>
            <c:numRef>
              <c:f>Planilha1!$B$2:$B$5</c:f>
              <c:numCache>
                <c:formatCode>0%</c:formatCode>
                <c:ptCount val="4"/>
                <c:pt idx="0">
                  <c:v>0.49</c:v>
                </c:pt>
                <c:pt idx="1">
                  <c:v>0.46</c:v>
                </c:pt>
                <c:pt idx="2">
                  <c:v>0.4</c:v>
                </c:pt>
                <c:pt idx="3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2D-41EE-A881-50EDF9FA2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34182040"/>
        <c:axId val="334180472"/>
      </c:barChart>
      <c:catAx>
        <c:axId val="33418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4180472"/>
        <c:crosses val="autoZero"/>
        <c:auto val="1"/>
        <c:lblAlgn val="ctr"/>
        <c:lblOffset val="100"/>
        <c:noMultiLvlLbl val="0"/>
      </c:catAx>
      <c:valAx>
        <c:axId val="334180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4182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AUTONOMIA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2" name="AutoShape 2" descr="blob:https://web.whatsapp.com/efa78ace-d7b4-4014-ae4a-40a53e7cacc9">
            <a:extLst>
              <a:ext uri="{FF2B5EF4-FFF2-40B4-BE49-F238E27FC236}">
                <a16:creationId xmlns:a16="http://schemas.microsoft.com/office/drawing/2014/main" xmlns="" id="{5D250675-3751-4EDD-8076-87824E09D5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8315" y="324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6C4D064-BF8D-4D06-A0C9-5493FD708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93" y="1751775"/>
            <a:ext cx="3167790" cy="3852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F753309-70AE-4220-AEFD-1573F02B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49" y="1751775"/>
            <a:ext cx="3242744" cy="38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xmlns="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xmlns="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xmlns="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xmlns="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xmlns="" id="{030B4A90-C4B4-4C72-8EF5-B3FC87920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26" y="2009030"/>
            <a:ext cx="2489436" cy="4382362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9DF025B2-0F36-40CD-97C5-618FCB7661DD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Disponibilizamos currículos gerados em modo texto e gráfico para download</a:t>
            </a:r>
          </a:p>
        </p:txBody>
      </p:sp>
    </p:spTree>
    <p:extLst>
      <p:ext uri="{BB962C8B-B14F-4D97-AF65-F5344CB8AC3E}">
        <p14:creationId xmlns:p14="http://schemas.microsoft.com/office/powerpoint/2010/main" val="240933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429F540F-9914-4305-9401-ABF59FAF6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09030"/>
            <a:ext cx="2470058" cy="4382362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xmlns="" id="{C8202F18-6A75-49A3-AFE2-CB521ADDDE19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TRAZEMOS A VAGA PERFEITA AUTOMATICAMENTE</a:t>
            </a:r>
          </a:p>
        </p:txBody>
      </p:sp>
    </p:spTree>
    <p:extLst>
      <p:ext uri="{BB962C8B-B14F-4D97-AF65-F5344CB8AC3E}">
        <p14:creationId xmlns:p14="http://schemas.microsoft.com/office/powerpoint/2010/main" val="107279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xmlns="" id="{EACC0BB7-2C07-46CC-B6F0-E8D7652F4CEC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6E21D5D1-5E04-44F6-A66C-4E4E63B3F8C0}"/>
              </a:ext>
            </a:extLst>
          </p:cNvPr>
          <p:cNvSpPr txBox="1">
            <a:spLocks/>
          </p:cNvSpPr>
          <p:nvPr/>
        </p:nvSpPr>
        <p:spPr>
          <a:xfrm>
            <a:off x="781878" y="3183085"/>
            <a:ext cx="3828422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OS CANDIDATOS NÃO IRÃO PAGAR POR NENHUMA FUNÇÃO DO SISTEMA, TODA A MONETIZAÇÃO SERÁ FEITA PELA PARTE DA EMPRESA</a:t>
            </a:r>
          </a:p>
        </p:txBody>
      </p:sp>
    </p:spTree>
    <p:extLst>
      <p:ext uri="{BB962C8B-B14F-4D97-AF65-F5344CB8AC3E}">
        <p14:creationId xmlns:p14="http://schemas.microsoft.com/office/powerpoint/2010/main" val="133210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MONETIZAÇÃO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xmlns="" id="{790C534C-5EFB-4CB1-A9E8-075A7675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96307"/>
              </p:ext>
            </p:extLst>
          </p:nvPr>
        </p:nvGraphicFramePr>
        <p:xfrm>
          <a:off x="1539460" y="2075155"/>
          <a:ext cx="9113080" cy="348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0">
                  <a:extLst>
                    <a:ext uri="{9D8B030D-6E8A-4147-A177-3AD203B41FA5}">
                      <a16:colId xmlns:a16="http://schemas.microsoft.com/office/drawing/2014/main" xmlns="" val="2444875886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xmlns="" val="3822382992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xmlns="" val="1064491593"/>
                    </a:ext>
                  </a:extLst>
                </a:gridCol>
                <a:gridCol w="2278270">
                  <a:extLst>
                    <a:ext uri="{9D8B030D-6E8A-4147-A177-3AD203B41FA5}">
                      <a16:colId xmlns:a16="http://schemas.microsoft.com/office/drawing/2014/main" xmlns="" val="1679282400"/>
                    </a:ext>
                  </a:extLst>
                </a:gridCol>
              </a:tblGrid>
              <a:tr h="1050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de Funcionários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Percentagem por lei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Quantidade variante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Lemon/Milk light" panose="020B0303050302020204" pitchFamily="34" charset="0"/>
                        </a:rPr>
                        <a:t>Plano oferecido (por vaga)</a:t>
                      </a:r>
                    </a:p>
                  </a:txBody>
                  <a:tcPr>
                    <a:solidFill>
                      <a:srgbClr val="04B2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2666076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 a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 a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5223811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201 a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 a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2655437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501 a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 a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2938952"/>
                  </a:ext>
                </a:extLst>
              </a:tr>
              <a:tr h="608585">
                <a:tc>
                  <a:txBody>
                    <a:bodyPr/>
                    <a:lstStyle/>
                    <a:p>
                      <a:r>
                        <a:rPr lang="pt-BR" dirty="0"/>
                        <a:t>1001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50 em diante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R$200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085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0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F546BDE-5365-46F0-91A8-97DD4CAEE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5" y="5992987"/>
            <a:ext cx="398405" cy="39840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18331E5E-C0F1-4B72-9EE9-C3B838BAD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xmlns="" id="{65BC00AA-FA5F-4E87-8B83-06EF84CCD9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BUSCA DE EMPREGO</a:t>
            </a:r>
          </a:p>
        </p:txBody>
      </p:sp>
    </p:spTree>
    <p:extLst>
      <p:ext uri="{BB962C8B-B14F-4D97-AF65-F5344CB8AC3E}">
        <p14:creationId xmlns:p14="http://schemas.microsoft.com/office/powerpoint/2010/main" val="1666141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/>
        </p:nvGraphicFramePr>
        <p:xfrm>
          <a:off x="5122035" y="1714500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30AE2DC6-9365-4A58-9C0B-7B824A760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6" y="5992987"/>
            <a:ext cx="398405" cy="3984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02C192F-38FC-4BF5-9255-00B405206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27" y="6029923"/>
            <a:ext cx="398405" cy="3984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D04E68FB-1FB6-442F-A2D0-114D3A6B3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43" y="6029923"/>
            <a:ext cx="398405" cy="398405"/>
          </a:xfrm>
          <a:prstGeom prst="rect">
            <a:avLst/>
          </a:prstGeom>
        </p:spPr>
      </p:pic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4983F0C2-8CE2-4AD7-AE75-860E99079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415" y="2026086"/>
            <a:ext cx="2470058" cy="4348249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AEAA745F-BB2D-4A30-BF73-DFEBDC11B71B}"/>
              </a:ext>
            </a:extLst>
          </p:cNvPr>
          <p:cNvSpPr txBox="1">
            <a:spLocks/>
          </p:cNvSpPr>
          <p:nvPr/>
        </p:nvSpPr>
        <p:spPr>
          <a:xfrm>
            <a:off x="995369" y="1207089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PLATAFORMA DE CADASTRO DE VAGAS EXCLUSIVA PARA PCD</a:t>
            </a:r>
          </a:p>
        </p:txBody>
      </p:sp>
    </p:spTree>
    <p:extLst>
      <p:ext uri="{BB962C8B-B14F-4D97-AF65-F5344CB8AC3E}">
        <p14:creationId xmlns:p14="http://schemas.microsoft.com/office/powerpoint/2010/main" val="1052529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727858" cy="1288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12,5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863950"/>
              </p:ext>
            </p:extLst>
          </p:nvPr>
        </p:nvGraphicFramePr>
        <p:xfrm>
          <a:off x="3623076" y="1588662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33403FE5-C222-49EB-8D4D-EBC9D47B7370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curriculum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xmlns="" id="{80CD3742-8A1F-4D52-802B-E0E539136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1" y="3429000"/>
            <a:ext cx="1981797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673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NA BUSCA POR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33403FE5-C222-49EB-8D4D-EBC9D47B7370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goodfit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xmlns="" id="{80CD3742-8A1F-4D52-802B-E0E539136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7" y="2167450"/>
            <a:ext cx="3087047" cy="3087047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CC7CFF41-9DFC-4409-9F0C-133027F4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930" y="2319340"/>
            <a:ext cx="5727858" cy="447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POSSUI REQUISITOS EXIGIDOS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xmlns="" id="{70C4E12D-72AB-4743-A8CD-161605545493}"/>
              </a:ext>
            </a:extLst>
          </p:cNvPr>
          <p:cNvSpPr txBox="1">
            <a:spLocks/>
          </p:cNvSpPr>
          <p:nvPr/>
        </p:nvSpPr>
        <p:spPr>
          <a:xfrm>
            <a:off x="4187930" y="3263234"/>
            <a:ext cx="5727858" cy="44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NÃO TEM A VER COM VOCÊ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xmlns="" id="{21A75680-193B-4340-91F8-E1E2C5B90219}"/>
              </a:ext>
            </a:extLst>
          </p:cNvPr>
          <p:cNvSpPr txBox="1">
            <a:spLocks/>
          </p:cNvSpPr>
          <p:nvPr/>
        </p:nvSpPr>
        <p:spPr>
          <a:xfrm>
            <a:off x="4187930" y="4207128"/>
            <a:ext cx="5727858" cy="44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FICAM LONGE DA SUA CASA</a:t>
            </a:r>
          </a:p>
        </p:txBody>
      </p:sp>
      <p:pic>
        <p:nvPicPr>
          <p:cNvPr id="15" name="Imagem 11">
            <a:extLst>
              <a:ext uri="{FF2B5EF4-FFF2-40B4-BE49-F238E27FC236}">
                <a16:creationId xmlns:a16="http://schemas.microsoft.com/office/drawing/2014/main" xmlns="" id="{20B6A8BA-4F02-427B-9353-BFE5BC49F8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2409637"/>
            <a:ext cx="163508" cy="163508"/>
          </a:xfrm>
          <a:prstGeom prst="rect">
            <a:avLst/>
          </a:prstGeom>
        </p:spPr>
      </p:pic>
      <p:pic>
        <p:nvPicPr>
          <p:cNvPr id="16" name="Imagem 11">
            <a:extLst>
              <a:ext uri="{FF2B5EF4-FFF2-40B4-BE49-F238E27FC236}">
                <a16:creationId xmlns:a16="http://schemas.microsoft.com/office/drawing/2014/main" xmlns="" id="{CF4B462B-D8BA-4F00-8A44-089919DBC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3347246"/>
            <a:ext cx="163508" cy="163508"/>
          </a:xfrm>
          <a:prstGeom prst="rect">
            <a:avLst/>
          </a:prstGeom>
        </p:spPr>
      </p:pic>
      <p:pic>
        <p:nvPicPr>
          <p:cNvPr id="18" name="Imagem 11">
            <a:extLst>
              <a:ext uri="{FF2B5EF4-FFF2-40B4-BE49-F238E27FC236}">
                <a16:creationId xmlns:a16="http://schemas.microsoft.com/office/drawing/2014/main" xmlns="" id="{0716190A-88FB-4D77-A6A2-67F5AE8947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99" y="4284855"/>
            <a:ext cx="163508" cy="1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8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A91FD069-F9C3-4984-A090-7843B9B8635B}"/>
              </a:ext>
            </a:extLst>
          </p:cNvPr>
          <p:cNvSpPr txBox="1">
            <a:spLocks/>
          </p:cNvSpPr>
          <p:nvPr/>
        </p:nvSpPr>
        <p:spPr>
          <a:xfrm>
            <a:off x="995369" y="3188660"/>
            <a:ext cx="1002139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E NO AMBIENTE DIGITAL, ISSO SE REPETE...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xmlns="" id="{B7D73F0A-8535-4DCB-9EDE-14E6FA1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0" y="1246848"/>
            <a:ext cx="7387995" cy="5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xmlns="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xmlns="" id="{C3986814-01C7-40B6-95A3-BD1D00271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890373"/>
              </p:ext>
            </p:extLst>
          </p:nvPr>
        </p:nvGraphicFramePr>
        <p:xfrm>
          <a:off x="121283" y="1352751"/>
          <a:ext cx="7383463" cy="471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xmlns="" id="{0DAD1A05-8579-4FDF-B3BF-FA90440E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281096"/>
            <a:ext cx="4941678" cy="1288378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MESMO COM A LEI DE COTAS, MENOS DE 1% DE PESSOAS COM DEFICIÊNCIA INTELECTUAL ESTÃO NO 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286342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57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DIFICULDADES NO RECRUTAMENTO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xmlns="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xmlns="" id="{80FE3F1A-2D81-4861-A682-B864681A5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519625"/>
              </p:ext>
            </p:extLst>
          </p:nvPr>
        </p:nvGraphicFramePr>
        <p:xfrm>
          <a:off x="3690186" y="1752991"/>
          <a:ext cx="6288087" cy="4244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Imagem 1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08CCADF0-C8B6-4230-910E-247EEFC5C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78" y="5300744"/>
            <a:ext cx="1557256" cy="1557256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xmlns="" id="{7C7CCC6E-8D1C-4BAF-B4A7-2D73C78CCE3D}"/>
              </a:ext>
            </a:extLst>
          </p:cNvPr>
          <p:cNvSpPr txBox="1">
            <a:spLocks/>
          </p:cNvSpPr>
          <p:nvPr/>
        </p:nvSpPr>
        <p:spPr>
          <a:xfrm>
            <a:off x="121283" y="6366170"/>
            <a:ext cx="2350086" cy="49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Fonte: </a:t>
            </a:r>
            <a:r>
              <a:rPr lang="pt-BR" sz="1800" dirty="0" err="1">
                <a:solidFill>
                  <a:schemeClr val="bg2">
                    <a:lumMod val="50000"/>
                  </a:schemeClr>
                </a:solidFill>
                <a:latin typeface="Lemon/Milk light" panose="020B0303050302020204" pitchFamily="34" charset="0"/>
              </a:rPr>
              <a:t>isocial</a:t>
            </a:r>
            <a:endParaRPr lang="pt-BR" sz="1800" dirty="0">
              <a:solidFill>
                <a:schemeClr val="bg2">
                  <a:lumMod val="50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xmlns="" id="{1030C83F-A559-4C24-A2DE-555E9BBE2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1" y="3429000"/>
            <a:ext cx="1981797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1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7796</TotalTime>
  <Words>249</Words>
  <Application>Microsoft Office PowerPoint</Application>
  <PresentationFormat>Widescreen</PresentationFormat>
  <Paragraphs>55</Paragraphs>
  <Slides>18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Batang</vt:lpstr>
      <vt:lpstr>Agency FB</vt:lpstr>
      <vt:lpstr>Arial</vt:lpstr>
      <vt:lpstr>Calibri</vt:lpstr>
      <vt:lpstr>Calibri Light</vt:lpstr>
      <vt:lpstr>Lemon/Milk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Luis</cp:lastModifiedBy>
  <cp:revision>308</cp:revision>
  <dcterms:created xsi:type="dcterms:W3CDTF">2018-03-18T18:28:46Z</dcterms:created>
  <dcterms:modified xsi:type="dcterms:W3CDTF">2019-11-07T00:20:02Z</dcterms:modified>
</cp:coreProperties>
</file>